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3.xml" ContentType="application/vnd.openxmlformats-officedocument.presentationml.notesSlide+xml"/>
  <Override PartName="/ppt/charts/chart1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8" r:id="rId2"/>
    <p:sldId id="259" r:id="rId3"/>
    <p:sldId id="272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6600"/>
    <a:srgbClr val="FFCC6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2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553494587764927"/>
          <c:y val="4.000667830610477E-2"/>
          <c:w val="0.77290942697800447"/>
          <c:h val="0.6830136881476359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Standar</c:v>
                </c:pt>
              </c:strCache>
            </c:strRef>
          </c:tx>
          <c:spPr>
            <a:ln>
              <a:solidFill>
                <a:srgbClr val="FF0000"/>
              </a:solidFill>
              <a:headEnd type="triangle"/>
            </a:ln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85</c:v>
                </c:pt>
                <c:pt idx="1">
                  <c:v>85</c:v>
                </c:pt>
                <c:pt idx="2">
                  <c:v>85</c:v>
                </c:pt>
                <c:pt idx="3">
                  <c:v>85</c:v>
                </c:pt>
                <c:pt idx="4">
                  <c:v>85</c:v>
                </c:pt>
                <c:pt idx="5">
                  <c:v>85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Jawa Barat</c:v>
                </c:pt>
              </c:strCache>
            </c:strRef>
          </c:tx>
          <c:spPr>
            <a:ln>
              <a:solidFill>
                <a:srgbClr val="FFFF00"/>
              </a:solidFill>
              <a:headEnd type="triangle"/>
            </a:ln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94.89</c:v>
                </c:pt>
                <c:pt idx="1">
                  <c:v>93</c:v>
                </c:pt>
                <c:pt idx="2">
                  <c:v>95.7</c:v>
                </c:pt>
                <c:pt idx="3">
                  <c:v>94.52</c:v>
                </c:pt>
                <c:pt idx="4">
                  <c:v>95.05</c:v>
                </c:pt>
                <c:pt idx="5">
                  <c:v>96.93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RSUDC</c:v>
                </c:pt>
              </c:strCache>
            </c:strRef>
          </c:tx>
          <c:spPr>
            <a:ln>
              <a:solidFill>
                <a:srgbClr val="00B050"/>
              </a:solidFill>
              <a:headEnd type="triangle"/>
            </a:ln>
          </c:spPr>
          <c:marker>
            <c:symbol val="triangle"/>
            <c:size val="7"/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96.32</c:v>
                </c:pt>
                <c:pt idx="2">
                  <c:v>96.9</c:v>
                </c:pt>
                <c:pt idx="3">
                  <c:v>96.08</c:v>
                </c:pt>
                <c:pt idx="4">
                  <c:v>96.9</c:v>
                </c:pt>
                <c:pt idx="5">
                  <c:v>96.9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4167296"/>
        <c:axId val="234734336"/>
      </c:lineChart>
      <c:catAx>
        <c:axId val="234167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34734336"/>
        <c:crosses val="autoZero"/>
        <c:auto val="1"/>
        <c:lblAlgn val="ctr"/>
        <c:lblOffset val="100"/>
        <c:noMultiLvlLbl val="0"/>
      </c:catAx>
      <c:valAx>
        <c:axId val="234734336"/>
        <c:scaling>
          <c:orientation val="minMax"/>
          <c:max val="100"/>
          <c:min val="80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234167296"/>
        <c:crosses val="autoZero"/>
        <c:crossBetween val="between"/>
        <c:majorUnit val="5"/>
        <c:minorUnit val="2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</c:dTable>
      <c:spPr>
        <a:ln>
          <a:noFill/>
        </a:ln>
      </c:spPr>
    </c:plotArea>
    <c:plotVisOnly val="1"/>
    <c:dispBlanksAs val="gap"/>
    <c:showDLblsOverMax val="0"/>
  </c:chart>
  <c:spPr>
    <a:gradFill>
      <a:gsLst>
        <a:gs pos="0">
          <a:schemeClr val="tx1">
            <a:lumMod val="95000"/>
          </a:schemeClr>
        </a:gs>
        <a:gs pos="100000">
          <a:schemeClr val="bg2">
            <a:lumMod val="40000"/>
            <a:lumOff val="60000"/>
          </a:schemeClr>
        </a:gs>
        <a:gs pos="37000">
          <a:schemeClr val="tx1">
            <a:lumMod val="95000"/>
          </a:schemeClr>
        </a:gs>
      </a:gsLst>
      <a:lin ang="5400000" scaled="0"/>
    </a:gradFill>
  </c:spPr>
  <c:txPr>
    <a:bodyPr/>
    <a:lstStyle/>
    <a:p>
      <a:pPr>
        <a:defRPr sz="2000">
          <a:solidFill>
            <a:schemeClr val="bg1"/>
          </a:solidFill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Standar</c:v>
                </c:pt>
              </c:strCache>
            </c:strRef>
          </c:tx>
          <c:spPr>
            <a:ln>
              <a:solidFill>
                <a:srgbClr val="FF0000"/>
              </a:solidFill>
              <a:headEnd type="triangle"/>
            </a:ln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Jawa Barat</c:v>
                </c:pt>
              </c:strCache>
            </c:strRef>
          </c:tx>
          <c:spPr>
            <a:ln>
              <a:solidFill>
                <a:srgbClr val="FFFF00"/>
              </a:solidFill>
              <a:headEnd type="triangle"/>
            </a:ln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95.64</c:v>
                </c:pt>
                <c:pt idx="1">
                  <c:v>95.58</c:v>
                </c:pt>
                <c:pt idx="2">
                  <c:v>95.15</c:v>
                </c:pt>
                <c:pt idx="3">
                  <c:v>96.05</c:v>
                </c:pt>
                <c:pt idx="4">
                  <c:v>96.62</c:v>
                </c:pt>
                <c:pt idx="5">
                  <c:v>95.93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RSUDC</c:v>
                </c:pt>
              </c:strCache>
            </c:strRef>
          </c:tx>
          <c:spPr>
            <a:ln>
              <a:solidFill>
                <a:srgbClr val="00B050"/>
              </a:solidFill>
              <a:headEnd type="triangle"/>
            </a:ln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</c:v>
                </c:pt>
              </c:strCache>
            </c:strRef>
          </c:cat>
          <c:val>
            <c:numRef>
              <c:f>Sheet1!$D$2:$D$7</c:f>
              <c:numCache>
                <c:formatCode>0.00</c:formatCode>
                <c:ptCount val="6"/>
                <c:pt idx="0">
                  <c:v>98</c:v>
                </c:pt>
                <c:pt idx="1">
                  <c:v>96</c:v>
                </c:pt>
                <c:pt idx="2">
                  <c:v>91</c:v>
                </c:pt>
                <c:pt idx="3">
                  <c:v>96</c:v>
                </c:pt>
                <c:pt idx="4">
                  <c:v>99</c:v>
                </c:pt>
                <c:pt idx="5">
                  <c:v>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5681024"/>
        <c:axId val="185682560"/>
      </c:lineChart>
      <c:catAx>
        <c:axId val="185681024"/>
        <c:scaling>
          <c:orientation val="minMax"/>
        </c:scaling>
        <c:delete val="0"/>
        <c:axPos val="b"/>
        <c:majorTickMark val="none"/>
        <c:minorTickMark val="none"/>
        <c:tickLblPos val="nextTo"/>
        <c:crossAx val="185682560"/>
        <c:crosses val="autoZero"/>
        <c:auto val="1"/>
        <c:lblAlgn val="ctr"/>
        <c:lblOffset val="100"/>
        <c:noMultiLvlLbl val="0"/>
      </c:catAx>
      <c:valAx>
        <c:axId val="185682560"/>
        <c:scaling>
          <c:orientation val="minMax"/>
          <c:max val="100"/>
          <c:min val="50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85681024"/>
        <c:crosses val="autoZero"/>
        <c:crossBetween val="between"/>
        <c:majorUnit val="10"/>
        <c:minorUnit val="2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</c:dTable>
    </c:plotArea>
    <c:plotVisOnly val="1"/>
    <c:dispBlanksAs val="gap"/>
    <c:showDLblsOverMax val="0"/>
  </c:chart>
  <c:spPr>
    <a:gradFill>
      <a:gsLst>
        <a:gs pos="0">
          <a:schemeClr val="tx1">
            <a:lumMod val="95000"/>
          </a:schemeClr>
        </a:gs>
        <a:gs pos="100000">
          <a:schemeClr val="bg2">
            <a:lumMod val="40000"/>
            <a:lumOff val="60000"/>
          </a:schemeClr>
        </a:gs>
        <a:gs pos="36000">
          <a:schemeClr val="tx1">
            <a:lumMod val="95000"/>
          </a:schemeClr>
        </a:gs>
      </a:gsLst>
      <a:lin ang="5400000" scaled="0"/>
    </a:gradFill>
  </c:spPr>
  <c:txPr>
    <a:bodyPr/>
    <a:lstStyle/>
    <a:p>
      <a:pPr>
        <a:defRPr sz="2000">
          <a:solidFill>
            <a:schemeClr val="bg1"/>
          </a:solidFill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Standar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marker>
            <c:symbol val="diamond"/>
            <c:size val="9"/>
            <c:spPr>
              <a:ln>
                <a:solidFill>
                  <a:srgbClr val="FF0000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Jawa Barat</c:v>
                </c:pt>
              </c:strCache>
            </c:strRef>
          </c:tx>
          <c:spPr>
            <a:ln w="38100" cmpd="sng">
              <a:solidFill>
                <a:schemeClr val="accent5">
                  <a:lumMod val="75000"/>
                </a:schemeClr>
              </a:solidFill>
            </a:ln>
          </c:spPr>
          <c:marker>
            <c:spPr>
              <a:ln cap="sq">
                <a:solidFill>
                  <a:schemeClr val="accent5">
                    <a:lumMod val="75000"/>
                    <a:alpha val="0"/>
                  </a:schemeClr>
                </a:solidFill>
              </a:ln>
            </c:spPr>
          </c:marker>
          <c:dPt>
            <c:idx val="0"/>
            <c:marker>
              <c:symbol val="square"/>
              <c:size val="10"/>
            </c:marker>
            <c:bubble3D val="0"/>
          </c:dPt>
          <c:dPt>
            <c:idx val="1"/>
            <c:marker>
              <c:spPr>
                <a:ln w="76200" cap="sq">
                  <a:solidFill>
                    <a:schemeClr val="accent5">
                      <a:lumMod val="75000"/>
                      <a:alpha val="0"/>
                    </a:schemeClr>
                  </a:solidFill>
                </a:ln>
              </c:spPr>
            </c:marker>
            <c:bubble3D val="0"/>
          </c:dPt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98.93</c:v>
                </c:pt>
                <c:pt idx="1">
                  <c:v>98.72</c:v>
                </c:pt>
                <c:pt idx="2">
                  <c:v>99.02</c:v>
                </c:pt>
                <c:pt idx="3">
                  <c:v>98.77</c:v>
                </c:pt>
                <c:pt idx="4">
                  <c:v>98.53</c:v>
                </c:pt>
                <c:pt idx="5">
                  <c:v>99.36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RSUDC</c:v>
                </c:pt>
              </c:strCache>
            </c:strRef>
          </c:tx>
          <c:spPr>
            <a:ln w="50800" cmpd="thickThin">
              <a:solidFill>
                <a:srgbClr val="FFFF00"/>
              </a:solidFill>
            </a:ln>
          </c:spPr>
          <c:marker>
            <c:symbol val="triangle"/>
            <c:size val="10"/>
            <c:spPr>
              <a:ln>
                <a:solidFill>
                  <a:srgbClr val="FFFF00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99.9</c:v>
                </c:pt>
                <c:pt idx="1">
                  <c:v>100</c:v>
                </c:pt>
                <c:pt idx="2">
                  <c:v>100</c:v>
                </c:pt>
                <c:pt idx="3">
                  <c:v>99.99</c:v>
                </c:pt>
                <c:pt idx="4">
                  <c:v>99.92</c:v>
                </c:pt>
                <c:pt idx="5">
                  <c:v>99.95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6010624"/>
        <c:axId val="186025088"/>
      </c:lineChart>
      <c:catAx>
        <c:axId val="186010624"/>
        <c:scaling>
          <c:orientation val="minMax"/>
        </c:scaling>
        <c:delete val="0"/>
        <c:axPos val="b"/>
        <c:majorTickMark val="none"/>
        <c:minorTickMark val="none"/>
        <c:tickLblPos val="nextTo"/>
        <c:crossAx val="186025088"/>
        <c:crosses val="autoZero"/>
        <c:auto val="1"/>
        <c:lblAlgn val="ctr"/>
        <c:lblOffset val="100"/>
        <c:noMultiLvlLbl val="0"/>
      </c:catAx>
      <c:valAx>
        <c:axId val="18602508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28575"/>
        </c:spPr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86010624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</c:dTable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Standar</c:v>
                </c:pt>
              </c:strCache>
            </c:strRef>
          </c:tx>
          <c:spPr>
            <a:ln>
              <a:solidFill>
                <a:srgbClr val="FF0000"/>
              </a:solidFill>
              <a:headEnd type="triangle"/>
            </a:ln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Juni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80</c:v>
                </c:pt>
                <c:pt idx="1">
                  <c:v>80</c:v>
                </c:pt>
                <c:pt idx="2">
                  <c:v>80</c:v>
                </c:pt>
                <c:pt idx="3">
                  <c:v>80</c:v>
                </c:pt>
                <c:pt idx="4">
                  <c:v>80</c:v>
                </c:pt>
                <c:pt idx="5">
                  <c:v>80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Jawa Barat</c:v>
                </c:pt>
              </c:strCache>
            </c:strRef>
          </c:tx>
          <c:spPr>
            <a:ln>
              <a:solidFill>
                <a:srgbClr val="FFFF00"/>
              </a:solidFill>
              <a:headEnd type="triangle"/>
            </a:ln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Juni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81.08</c:v>
                </c:pt>
                <c:pt idx="1">
                  <c:v>70.34</c:v>
                </c:pt>
                <c:pt idx="2">
                  <c:v>75.83</c:v>
                </c:pt>
                <c:pt idx="3">
                  <c:v>87.47</c:v>
                </c:pt>
                <c:pt idx="4">
                  <c:v>90.29</c:v>
                </c:pt>
                <c:pt idx="5">
                  <c:v>83.45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RSUDC</c:v>
                </c:pt>
              </c:strCache>
            </c:strRef>
          </c:tx>
          <c:spPr>
            <a:ln>
              <a:solidFill>
                <a:srgbClr val="00B050"/>
              </a:solidFill>
              <a:headEnd type="triangle"/>
            </a:ln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Juni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66.7</c:v>
                </c:pt>
                <c:pt idx="2">
                  <c:v>33.299999999999997</c:v>
                </c:pt>
                <c:pt idx="3">
                  <c:v>88.88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6450304"/>
        <c:axId val="186451840"/>
      </c:lineChart>
      <c:catAx>
        <c:axId val="186450304"/>
        <c:scaling>
          <c:orientation val="minMax"/>
        </c:scaling>
        <c:delete val="0"/>
        <c:axPos val="b"/>
        <c:majorTickMark val="none"/>
        <c:minorTickMark val="none"/>
        <c:tickLblPos val="nextTo"/>
        <c:crossAx val="186451840"/>
        <c:crosses val="autoZero"/>
        <c:auto val="1"/>
        <c:lblAlgn val="ctr"/>
        <c:lblOffset val="100"/>
        <c:noMultiLvlLbl val="0"/>
      </c:catAx>
      <c:valAx>
        <c:axId val="186451840"/>
        <c:scaling>
          <c:orientation val="minMax"/>
        </c:scaling>
        <c:delete val="0"/>
        <c:axPos val="l"/>
        <c:majorGridlines>
          <c:spPr>
            <a:ln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a:ln>
          </c:spPr>
        </c:majorGridlines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86450304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</c:dTable>
    </c:plotArea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Standar</c:v>
                </c:pt>
              </c:strCache>
            </c:strRef>
          </c:tx>
          <c:spPr>
            <a:ln>
              <a:solidFill>
                <a:srgbClr val="FF0000"/>
              </a:solidFill>
              <a:headEnd type="triangle"/>
            </a:ln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80</c:v>
                </c:pt>
                <c:pt idx="1">
                  <c:v>80</c:v>
                </c:pt>
                <c:pt idx="2">
                  <c:v>80</c:v>
                </c:pt>
                <c:pt idx="3">
                  <c:v>80</c:v>
                </c:pt>
                <c:pt idx="4">
                  <c:v>80</c:v>
                </c:pt>
                <c:pt idx="5">
                  <c:v>80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Jawa Barat</c:v>
                </c:pt>
              </c:strCache>
            </c:strRef>
          </c:tx>
          <c:spPr>
            <a:ln>
              <a:solidFill>
                <a:srgbClr val="FFFF00"/>
              </a:solidFill>
              <a:headEnd type="triangle"/>
            </a:ln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73.81</c:v>
                </c:pt>
                <c:pt idx="1">
                  <c:v>74.62</c:v>
                </c:pt>
                <c:pt idx="2">
                  <c:v>75.92</c:v>
                </c:pt>
                <c:pt idx="3">
                  <c:v>29.69</c:v>
                </c:pt>
                <c:pt idx="4">
                  <c:v>49.91</c:v>
                </c:pt>
                <c:pt idx="5">
                  <c:v>50.37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RSUDC</c:v>
                </c:pt>
              </c:strCache>
            </c:strRef>
          </c:tx>
          <c:spPr>
            <a:ln>
              <a:solidFill>
                <a:srgbClr val="00B050"/>
              </a:solidFill>
              <a:headEnd type="triangle"/>
            </a:ln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18.399999999999999</c:v>
                </c:pt>
                <c:pt idx="1">
                  <c:v>17.899999999999999</c:v>
                </c:pt>
                <c:pt idx="2">
                  <c:v>13.9</c:v>
                </c:pt>
                <c:pt idx="3">
                  <c:v>14.92</c:v>
                </c:pt>
                <c:pt idx="4">
                  <c:v>27.14</c:v>
                </c:pt>
                <c:pt idx="5">
                  <c:v>29.82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6737792"/>
        <c:axId val="186739328"/>
      </c:lineChart>
      <c:catAx>
        <c:axId val="186737792"/>
        <c:scaling>
          <c:orientation val="minMax"/>
        </c:scaling>
        <c:delete val="0"/>
        <c:axPos val="b"/>
        <c:majorTickMark val="none"/>
        <c:minorTickMark val="none"/>
        <c:tickLblPos val="nextTo"/>
        <c:crossAx val="186739328"/>
        <c:crosses val="autoZero"/>
        <c:auto val="1"/>
        <c:lblAlgn val="ctr"/>
        <c:lblOffset val="100"/>
        <c:noMultiLvlLbl val="0"/>
      </c:catAx>
      <c:valAx>
        <c:axId val="186739328"/>
        <c:scaling>
          <c:orientation val="minMax"/>
          <c:max val="100"/>
        </c:scaling>
        <c:delete val="0"/>
        <c:axPos val="l"/>
        <c:majorGridlines>
          <c:spPr>
            <a:ln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a:ln>
          </c:spPr>
        </c:majorGridlines>
        <c:numFmt formatCode="General" sourceLinked="1"/>
        <c:majorTickMark val="none"/>
        <c:minorTickMark val="none"/>
        <c:tickLblPos val="nextTo"/>
        <c:crossAx val="18673779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20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Standar</c:v>
                </c:pt>
              </c:strCache>
            </c:strRef>
          </c:tx>
          <c:spPr>
            <a:ln>
              <a:solidFill>
                <a:srgbClr val="FF0000"/>
              </a:solidFill>
              <a:headEnd type="triangle"/>
            </a:ln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Jawa Barat</c:v>
                </c:pt>
              </c:strCache>
            </c:strRef>
          </c:tx>
          <c:spPr>
            <a:ln>
              <a:solidFill>
                <a:srgbClr val="FFFF00"/>
              </a:solidFill>
              <a:headEnd type="triangle"/>
            </a:ln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7.07</c:v>
                </c:pt>
                <c:pt idx="1">
                  <c:v>33.92</c:v>
                </c:pt>
                <c:pt idx="2">
                  <c:v>6.29</c:v>
                </c:pt>
                <c:pt idx="3">
                  <c:v>7.65</c:v>
                </c:pt>
                <c:pt idx="4">
                  <c:v>5.61</c:v>
                </c:pt>
                <c:pt idx="5">
                  <c:v>8.4700000000000006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RSUDC</c:v>
                </c:pt>
              </c:strCache>
            </c:strRef>
          </c:tx>
          <c:spPr>
            <a:ln>
              <a:solidFill>
                <a:srgbClr val="00B050"/>
              </a:solidFill>
              <a:headEnd type="triangle"/>
            </a:ln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4.0999999999999996</c:v>
                </c:pt>
                <c:pt idx="1">
                  <c:v>7.3</c:v>
                </c:pt>
                <c:pt idx="2">
                  <c:v>5.5</c:v>
                </c:pt>
                <c:pt idx="3">
                  <c:v>2.86</c:v>
                </c:pt>
                <c:pt idx="4">
                  <c:v>10.44</c:v>
                </c:pt>
                <c:pt idx="5">
                  <c:v>11.46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6767232"/>
        <c:axId val="186768768"/>
      </c:lineChart>
      <c:catAx>
        <c:axId val="186767232"/>
        <c:scaling>
          <c:orientation val="minMax"/>
        </c:scaling>
        <c:delete val="0"/>
        <c:axPos val="b"/>
        <c:majorTickMark val="none"/>
        <c:minorTickMark val="none"/>
        <c:tickLblPos val="nextTo"/>
        <c:crossAx val="186768768"/>
        <c:crosses val="autoZero"/>
        <c:auto val="1"/>
        <c:lblAlgn val="ctr"/>
        <c:lblOffset val="100"/>
        <c:noMultiLvlLbl val="0"/>
      </c:catAx>
      <c:valAx>
        <c:axId val="186768768"/>
        <c:scaling>
          <c:orientation val="minMax"/>
          <c:max val="35"/>
        </c:scaling>
        <c:delete val="0"/>
        <c:axPos val="l"/>
        <c:majorGridlines>
          <c:spPr>
            <a:ln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a:ln>
          </c:spPr>
        </c:majorGridlines>
        <c:numFmt formatCode="General" sourceLinked="1"/>
        <c:majorTickMark val="none"/>
        <c:minorTickMark val="none"/>
        <c:tickLblPos val="nextTo"/>
        <c:crossAx val="186767232"/>
        <c:crosses val="autoZero"/>
        <c:crossBetween val="between"/>
        <c:majorUnit val="5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20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Standar</c:v>
                </c:pt>
              </c:strCache>
            </c:strRef>
          </c:tx>
          <c:spPr>
            <a:ln>
              <a:solidFill>
                <a:srgbClr val="FF0000"/>
              </a:solidFill>
              <a:headEnd type="triangle"/>
            </a:ln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80</c:v>
                </c:pt>
                <c:pt idx="1">
                  <c:v>80</c:v>
                </c:pt>
                <c:pt idx="2">
                  <c:v>80</c:v>
                </c:pt>
                <c:pt idx="3">
                  <c:v>80</c:v>
                </c:pt>
                <c:pt idx="4">
                  <c:v>80</c:v>
                </c:pt>
                <c:pt idx="5">
                  <c:v>80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Jawa Barat</c:v>
                </c:pt>
              </c:strCache>
            </c:strRef>
          </c:tx>
          <c:spPr>
            <a:ln>
              <a:solidFill>
                <a:srgbClr val="FFFF00"/>
              </a:solidFill>
              <a:headEnd type="triangle"/>
            </a:ln>
          </c:spPr>
          <c:marker>
            <c:spPr>
              <a:ln>
                <a:headEnd type="triangle"/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79.48</c:v>
                </c:pt>
                <c:pt idx="1">
                  <c:v>80.27</c:v>
                </c:pt>
                <c:pt idx="2">
                  <c:v>77.47</c:v>
                </c:pt>
                <c:pt idx="3">
                  <c:v>78.05</c:v>
                </c:pt>
                <c:pt idx="4">
                  <c:v>79.75</c:v>
                </c:pt>
                <c:pt idx="5">
                  <c:v>80.319999999999993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RSUDC</c:v>
                </c:pt>
              </c:strCache>
            </c:strRef>
          </c:tx>
          <c:spPr>
            <a:ln>
              <a:solidFill>
                <a:srgbClr val="00B050"/>
              </a:solidFill>
              <a:headEnd type="triangle"/>
            </a:ln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87.7</c:v>
                </c:pt>
                <c:pt idx="1">
                  <c:v>88.7</c:v>
                </c:pt>
                <c:pt idx="2">
                  <c:v>87.6</c:v>
                </c:pt>
                <c:pt idx="3">
                  <c:v>90.5</c:v>
                </c:pt>
                <c:pt idx="4">
                  <c:v>86.84</c:v>
                </c:pt>
                <c:pt idx="5">
                  <c:v>86.45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6882688"/>
        <c:axId val="186896768"/>
      </c:lineChart>
      <c:catAx>
        <c:axId val="186882688"/>
        <c:scaling>
          <c:orientation val="minMax"/>
        </c:scaling>
        <c:delete val="0"/>
        <c:axPos val="b"/>
        <c:majorTickMark val="none"/>
        <c:minorTickMark val="none"/>
        <c:tickLblPos val="nextTo"/>
        <c:crossAx val="186896768"/>
        <c:crosses val="autoZero"/>
        <c:auto val="1"/>
        <c:lblAlgn val="ctr"/>
        <c:lblOffset val="100"/>
        <c:noMultiLvlLbl val="0"/>
      </c:catAx>
      <c:valAx>
        <c:axId val="186896768"/>
        <c:scaling>
          <c:orientation val="minMax"/>
          <c:max val="100"/>
          <c:min val="75"/>
        </c:scaling>
        <c:delete val="0"/>
        <c:axPos val="l"/>
        <c:majorGridlines>
          <c:spPr>
            <a:ln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a:ln>
          </c:spPr>
        </c:majorGridlines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86882688"/>
        <c:crosses val="autoZero"/>
        <c:crossBetween val="between"/>
        <c:majorUnit val="5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</c:dTable>
    </c:plotArea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Standar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marker>
            <c:spPr>
              <a:ln>
                <a:solidFill>
                  <a:srgbClr val="FF0000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Jawa Barat</c:v>
                </c:pt>
              </c:strCache>
            </c:strRef>
          </c:tx>
          <c:spPr>
            <a:ln>
              <a:solidFill>
                <a:srgbClr val="FFFF00"/>
              </a:solidFill>
              <a:headEnd type="triangle"/>
            </a:ln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97.47</c:v>
                </c:pt>
                <c:pt idx="1">
                  <c:v>96.69</c:v>
                </c:pt>
                <c:pt idx="2">
                  <c:v>98.01</c:v>
                </c:pt>
                <c:pt idx="3">
                  <c:v>98.02</c:v>
                </c:pt>
                <c:pt idx="4">
                  <c:v>98.34</c:v>
                </c:pt>
                <c:pt idx="5">
                  <c:v>97.39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RSUDC</c:v>
                </c:pt>
              </c:strCache>
            </c:strRef>
          </c:tx>
          <c:spPr>
            <a:ln>
              <a:solidFill>
                <a:srgbClr val="92D050"/>
              </a:solidFill>
              <a:headEnd type="triangle"/>
            </a:ln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96.8</c:v>
                </c:pt>
                <c:pt idx="1">
                  <c:v>96.8</c:v>
                </c:pt>
                <c:pt idx="2">
                  <c:v>96.9</c:v>
                </c:pt>
                <c:pt idx="3">
                  <c:v>97.19</c:v>
                </c:pt>
                <c:pt idx="4">
                  <c:v>95.83</c:v>
                </c:pt>
                <c:pt idx="5">
                  <c:v>96.25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6908032"/>
        <c:axId val="186922112"/>
      </c:lineChart>
      <c:catAx>
        <c:axId val="186908032"/>
        <c:scaling>
          <c:orientation val="minMax"/>
        </c:scaling>
        <c:delete val="0"/>
        <c:axPos val="b"/>
        <c:majorTickMark val="none"/>
        <c:minorTickMark val="none"/>
        <c:tickLblPos val="nextTo"/>
        <c:crossAx val="186922112"/>
        <c:crosses val="autoZero"/>
        <c:auto val="1"/>
        <c:lblAlgn val="ctr"/>
        <c:lblOffset val="100"/>
        <c:noMultiLvlLbl val="0"/>
      </c:catAx>
      <c:valAx>
        <c:axId val="186922112"/>
        <c:scaling>
          <c:orientation val="minMax"/>
          <c:max val="101"/>
          <c:min val="95"/>
        </c:scaling>
        <c:delete val="0"/>
        <c:axPos val="l"/>
        <c:majorGridlines>
          <c:spPr>
            <a:ln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a:ln>
          </c:spPr>
        </c:majorGridlines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86908032"/>
        <c:crosses val="autoZero"/>
        <c:crossBetween val="between"/>
        <c:majorUnit val="1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</c:dTable>
    </c:plotArea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Standar</c:v>
                </c:pt>
              </c:strCache>
            </c:strRef>
          </c:tx>
          <c:spPr>
            <a:ln w="38100">
              <a:solidFill>
                <a:srgbClr val="FF0000"/>
              </a:solidFill>
              <a:headEnd type="triangle"/>
            </a:ln>
          </c:spPr>
          <c:marker>
            <c:spPr>
              <a:ln w="38100"/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80</c:v>
                </c:pt>
                <c:pt idx="1">
                  <c:v>80</c:v>
                </c:pt>
                <c:pt idx="2">
                  <c:v>80</c:v>
                </c:pt>
                <c:pt idx="3">
                  <c:v>80</c:v>
                </c:pt>
                <c:pt idx="4">
                  <c:v>80</c:v>
                </c:pt>
                <c:pt idx="5">
                  <c:v>80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Jawa Barat</c:v>
                </c:pt>
              </c:strCache>
            </c:strRef>
          </c:tx>
          <c:spPr>
            <a:ln>
              <a:solidFill>
                <a:srgbClr val="FFFF00"/>
              </a:solidFill>
              <a:headEnd type="triangle"/>
            </a:ln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92.72</c:v>
                </c:pt>
                <c:pt idx="1">
                  <c:v>92.65</c:v>
                </c:pt>
                <c:pt idx="2">
                  <c:v>92.62</c:v>
                </c:pt>
                <c:pt idx="3">
                  <c:v>92.02</c:v>
                </c:pt>
                <c:pt idx="4">
                  <c:v>90.21</c:v>
                </c:pt>
                <c:pt idx="5">
                  <c:v>93.89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RSUDC</c:v>
                </c:pt>
              </c:strCache>
            </c:strRef>
          </c:tx>
          <c:spPr>
            <a:ln>
              <a:solidFill>
                <a:srgbClr val="00B050"/>
              </a:solidFill>
              <a:headEnd type="triangle"/>
            </a:ln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91.5</c:v>
                </c:pt>
                <c:pt idx="1">
                  <c:v>91.6</c:v>
                </c:pt>
                <c:pt idx="2">
                  <c:v>92.1</c:v>
                </c:pt>
                <c:pt idx="3">
                  <c:v>91.39</c:v>
                </c:pt>
                <c:pt idx="4">
                  <c:v>92.5</c:v>
                </c:pt>
                <c:pt idx="5">
                  <c:v>92.7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6993280"/>
        <c:axId val="187025280"/>
      </c:lineChart>
      <c:catAx>
        <c:axId val="186993280"/>
        <c:scaling>
          <c:orientation val="minMax"/>
        </c:scaling>
        <c:delete val="0"/>
        <c:axPos val="b"/>
        <c:majorTickMark val="none"/>
        <c:minorTickMark val="none"/>
        <c:tickLblPos val="nextTo"/>
        <c:crossAx val="187025280"/>
        <c:crosses val="autoZero"/>
        <c:auto val="1"/>
        <c:lblAlgn val="ctr"/>
        <c:lblOffset val="100"/>
        <c:noMultiLvlLbl val="0"/>
      </c:catAx>
      <c:valAx>
        <c:axId val="187025280"/>
        <c:scaling>
          <c:orientation val="minMax"/>
          <c:max val="100"/>
          <c:min val="60"/>
        </c:scaling>
        <c:delete val="0"/>
        <c:axPos val="l"/>
        <c:majorGridlines>
          <c:spPr>
            <a:ln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a:ln>
          </c:spPr>
        </c:majorGridlines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20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86993280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2000">
                <a:latin typeface="Arial" pitchFamily="34" charset="0"/>
                <a:cs typeface="Arial" pitchFamily="34" charset="0"/>
              </a:defRPr>
            </a:pPr>
            <a:endParaRPr lang="en-US"/>
          </a:p>
        </c:txPr>
      </c:dTable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Standar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marker>
            <c:spPr>
              <a:ln w="38100"/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80</c:v>
                </c:pt>
                <c:pt idx="1">
                  <c:v>80</c:v>
                </c:pt>
                <c:pt idx="2">
                  <c:v>80</c:v>
                </c:pt>
                <c:pt idx="3">
                  <c:v>80</c:v>
                </c:pt>
                <c:pt idx="4">
                  <c:v>80</c:v>
                </c:pt>
                <c:pt idx="5">
                  <c:v>80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Jawa Barat</c:v>
                </c:pt>
              </c:strCache>
            </c:strRef>
          </c:tx>
          <c:spPr>
            <a:ln>
              <a:solidFill>
                <a:srgbClr val="FFFF00"/>
              </a:solidFill>
              <a:headEnd type="triangle"/>
            </a:ln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82.91</c:v>
                </c:pt>
                <c:pt idx="1">
                  <c:v>88.21</c:v>
                </c:pt>
                <c:pt idx="2">
                  <c:v>89.86</c:v>
                </c:pt>
                <c:pt idx="3">
                  <c:v>85.59</c:v>
                </c:pt>
                <c:pt idx="4">
                  <c:v>84.98</c:v>
                </c:pt>
                <c:pt idx="5">
                  <c:v>84.79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RSUDC</c:v>
                </c:pt>
              </c:strCache>
            </c:strRef>
          </c:tx>
          <c:spPr>
            <a:ln>
              <a:solidFill>
                <a:srgbClr val="00B050"/>
              </a:solidFill>
              <a:headEnd type="triangle"/>
            </a:ln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85.2</c:v>
                </c:pt>
                <c:pt idx="1">
                  <c:v>73.599999999999994</c:v>
                </c:pt>
                <c:pt idx="2">
                  <c:v>78</c:v>
                </c:pt>
                <c:pt idx="3">
                  <c:v>71.08</c:v>
                </c:pt>
                <c:pt idx="4">
                  <c:v>78.099999999999994</c:v>
                </c:pt>
                <c:pt idx="5">
                  <c:v>80.400000000000006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7090432"/>
        <c:axId val="297350272"/>
      </c:lineChart>
      <c:catAx>
        <c:axId val="297090432"/>
        <c:scaling>
          <c:orientation val="minMax"/>
        </c:scaling>
        <c:delete val="0"/>
        <c:axPos val="b"/>
        <c:majorTickMark val="none"/>
        <c:minorTickMark val="none"/>
        <c:tickLblPos val="nextTo"/>
        <c:crossAx val="297350272"/>
        <c:crosses val="autoZero"/>
        <c:auto val="1"/>
        <c:lblAlgn val="ctr"/>
        <c:lblOffset val="100"/>
        <c:noMultiLvlLbl val="0"/>
      </c:catAx>
      <c:valAx>
        <c:axId val="297350272"/>
        <c:scaling>
          <c:orientation val="minMax"/>
          <c:max val="100"/>
          <c:min val="70"/>
        </c:scaling>
        <c:delete val="0"/>
        <c:axPos val="l"/>
        <c:majorGridlines>
          <c:spPr>
            <a:ln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a:ln>
          </c:spPr>
        </c:majorGridlines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20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297090432"/>
        <c:crosses val="autoZero"/>
        <c:crossBetween val="between"/>
        <c:majorUnit val="5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2000">
                <a:latin typeface="Arial" pitchFamily="34" charset="0"/>
                <a:cs typeface="Arial" pitchFamily="34" charset="0"/>
              </a:defRPr>
            </a:pPr>
            <a:endParaRPr lang="en-US"/>
          </a:p>
        </c:txPr>
      </c:dTable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Standar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marker>
            <c:spPr>
              <a:ln w="38100">
                <a:solidFill>
                  <a:schemeClr val="tx2">
                    <a:lumMod val="60000"/>
                    <a:lumOff val="40000"/>
                  </a:schemeClr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Jawa Barat</c:v>
                </c:pt>
              </c:strCache>
            </c:strRef>
          </c:tx>
          <c:spPr>
            <a:ln>
              <a:solidFill>
                <a:srgbClr val="FFFF00"/>
              </a:solidFill>
              <a:headEnd type="triangle"/>
            </a:ln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97.56</c:v>
                </c:pt>
                <c:pt idx="1">
                  <c:v>97.54</c:v>
                </c:pt>
                <c:pt idx="2">
                  <c:v>97.78</c:v>
                </c:pt>
                <c:pt idx="3">
                  <c:v>96.59</c:v>
                </c:pt>
                <c:pt idx="4">
                  <c:v>97.42</c:v>
                </c:pt>
                <c:pt idx="5">
                  <c:v>97.24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RSUDC</c:v>
                </c:pt>
              </c:strCache>
            </c:strRef>
          </c:tx>
          <c:spPr>
            <a:ln>
              <a:solidFill>
                <a:srgbClr val="00B050"/>
              </a:solidFill>
              <a:headEnd type="triangle"/>
            </a:ln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97.7</c:v>
                </c:pt>
                <c:pt idx="1">
                  <c:v>99.9</c:v>
                </c:pt>
                <c:pt idx="2">
                  <c:v>100</c:v>
                </c:pt>
                <c:pt idx="3">
                  <c:v>98.87</c:v>
                </c:pt>
                <c:pt idx="4">
                  <c:v>100</c:v>
                </c:pt>
                <c:pt idx="5">
                  <c:v>99.64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9646976"/>
        <c:axId val="299648512"/>
      </c:lineChart>
      <c:catAx>
        <c:axId val="299646976"/>
        <c:scaling>
          <c:orientation val="minMax"/>
        </c:scaling>
        <c:delete val="0"/>
        <c:axPos val="b"/>
        <c:majorTickMark val="none"/>
        <c:minorTickMark val="none"/>
        <c:tickLblPos val="nextTo"/>
        <c:crossAx val="299648512"/>
        <c:crosses val="autoZero"/>
        <c:auto val="1"/>
        <c:lblAlgn val="ctr"/>
        <c:lblOffset val="100"/>
        <c:noMultiLvlLbl val="0"/>
      </c:catAx>
      <c:valAx>
        <c:axId val="299648512"/>
        <c:scaling>
          <c:orientation val="minMax"/>
          <c:max val="101"/>
          <c:min val="96"/>
        </c:scaling>
        <c:delete val="0"/>
        <c:axPos val="l"/>
        <c:majorGridlines>
          <c:spPr>
            <a:ln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a:ln>
          </c:spPr>
        </c:majorGridlines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299646976"/>
        <c:crosses val="autoZero"/>
        <c:crossBetween val="between"/>
        <c:majorUnit val="1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</c:dTable>
      <c:spPr>
        <a:ln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a:ln>
      </c:spPr>
    </c:plotArea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Standar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marker>
            <c:spPr>
              <a:ln w="38100"/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80</c:v>
                </c:pt>
                <c:pt idx="1">
                  <c:v>80</c:v>
                </c:pt>
                <c:pt idx="2">
                  <c:v>80</c:v>
                </c:pt>
                <c:pt idx="3">
                  <c:v>80</c:v>
                </c:pt>
                <c:pt idx="4">
                  <c:v>80</c:v>
                </c:pt>
                <c:pt idx="5">
                  <c:v>80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Jawa Barat</c:v>
                </c:pt>
              </c:strCache>
            </c:strRef>
          </c:tx>
          <c:spPr>
            <a:ln>
              <a:solidFill>
                <a:srgbClr val="FFFF00"/>
              </a:solidFill>
              <a:headEnd type="triangle"/>
            </a:ln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95.86</c:v>
                </c:pt>
                <c:pt idx="1">
                  <c:v>94.62</c:v>
                </c:pt>
                <c:pt idx="2">
                  <c:v>90.23</c:v>
                </c:pt>
                <c:pt idx="3">
                  <c:v>88.43</c:v>
                </c:pt>
                <c:pt idx="4">
                  <c:v>92.44</c:v>
                </c:pt>
                <c:pt idx="5">
                  <c:v>97.08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RSUDC</c:v>
                </c:pt>
              </c:strCache>
            </c:strRef>
          </c:tx>
          <c:spPr>
            <a:ln>
              <a:solidFill>
                <a:srgbClr val="00B050"/>
              </a:solidFill>
              <a:headEnd type="triangle"/>
            </a:ln>
          </c:spPr>
          <c:dPt>
            <c:idx val="0"/>
            <c:bubble3D val="0"/>
            <c:spPr>
              <a:ln cmpd="sng">
                <a:solidFill>
                  <a:srgbClr val="00B050"/>
                </a:solidFill>
                <a:headEnd type="triangle"/>
              </a:ln>
            </c:spPr>
          </c:dPt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4190592"/>
        <c:axId val="304192128"/>
      </c:lineChart>
      <c:catAx>
        <c:axId val="304190592"/>
        <c:scaling>
          <c:orientation val="minMax"/>
        </c:scaling>
        <c:delete val="0"/>
        <c:axPos val="b"/>
        <c:majorTickMark val="none"/>
        <c:minorTickMark val="none"/>
        <c:tickLblPos val="nextTo"/>
        <c:crossAx val="304192128"/>
        <c:crosses val="autoZero"/>
        <c:auto val="1"/>
        <c:lblAlgn val="ctr"/>
        <c:lblOffset val="100"/>
        <c:noMultiLvlLbl val="0"/>
      </c:catAx>
      <c:valAx>
        <c:axId val="304192128"/>
        <c:scaling>
          <c:orientation val="minMax"/>
          <c:max val="100"/>
          <c:min val="60"/>
        </c:scaling>
        <c:delete val="0"/>
        <c:axPos val="l"/>
        <c:majorGridlines>
          <c:spPr>
            <a:ln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a:ln>
          </c:spPr>
        </c:majorGridlines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304190592"/>
        <c:crosses val="autoZero"/>
        <c:crossBetween val="between"/>
        <c:majorUnit val="5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</c:dTable>
    </c:plotArea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Standar</c:v>
                </c:pt>
              </c:strCache>
            </c:strRef>
          </c:tx>
          <c:spPr>
            <a:ln>
              <a:solidFill>
                <a:srgbClr val="FF0000"/>
              </a:solidFill>
              <a:headEnd type="triangle"/>
            </a:ln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76.61</c:v>
                </c:pt>
                <c:pt idx="1">
                  <c:v>76.61</c:v>
                </c:pt>
                <c:pt idx="2">
                  <c:v>76.61</c:v>
                </c:pt>
                <c:pt idx="3">
                  <c:v>76.61</c:v>
                </c:pt>
                <c:pt idx="4">
                  <c:v>76.61</c:v>
                </c:pt>
                <c:pt idx="5">
                  <c:v>76.61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Jawa Barat</c:v>
                </c:pt>
              </c:strCache>
            </c:strRef>
          </c:tx>
          <c:spPr>
            <a:ln>
              <a:solidFill>
                <a:srgbClr val="FFFF00"/>
              </a:solidFill>
              <a:headEnd type="triangle"/>
            </a:ln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0.33</c:v>
                </c:pt>
                <c:pt idx="3">
                  <c:v>0</c:v>
                </c:pt>
                <c:pt idx="4">
                  <c:v>0.33</c:v>
                </c:pt>
                <c:pt idx="5">
                  <c:v>243.29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RSUDC</c:v>
                </c:pt>
              </c:strCache>
            </c:strRef>
          </c:tx>
          <c:spPr>
            <a:ln>
              <a:headEnd type="triangle"/>
            </a:ln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84.15</c:v>
                </c:pt>
                <c:pt idx="1">
                  <c:v>84.15</c:v>
                </c:pt>
                <c:pt idx="2">
                  <c:v>84.15</c:v>
                </c:pt>
                <c:pt idx="3">
                  <c:v>84.15</c:v>
                </c:pt>
                <c:pt idx="4">
                  <c:v>84.15</c:v>
                </c:pt>
                <c:pt idx="5">
                  <c:v>84.15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4207744"/>
        <c:axId val="304209280"/>
      </c:lineChart>
      <c:catAx>
        <c:axId val="304207744"/>
        <c:scaling>
          <c:orientation val="minMax"/>
        </c:scaling>
        <c:delete val="0"/>
        <c:axPos val="b"/>
        <c:majorTickMark val="none"/>
        <c:minorTickMark val="none"/>
        <c:tickLblPos val="nextTo"/>
        <c:crossAx val="304209280"/>
        <c:crosses val="autoZero"/>
        <c:auto val="1"/>
        <c:lblAlgn val="ctr"/>
        <c:lblOffset val="100"/>
        <c:noMultiLvlLbl val="0"/>
      </c:catAx>
      <c:valAx>
        <c:axId val="304209280"/>
        <c:scaling>
          <c:orientation val="minMax"/>
          <c:max val="250"/>
          <c:min val="0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304207744"/>
        <c:crosses val="autoZero"/>
        <c:crossBetween val="between"/>
        <c:majorUnit val="30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2000">
          <a:solidFill>
            <a:schemeClr val="bg1"/>
          </a:solidFill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EFE01C-77B6-466A-8069-EE4182002B1F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D1E389-7F38-4C8C-8355-F61A478F4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801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30065-EC89-40B9-9043-51FDAE65F33E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377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30065-EC89-40B9-9043-51FDAE65F33E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377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30065-EC89-40B9-9043-51FDAE65F33E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11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CB176-5DDD-4B2D-A76D-6BF86EBC686B}" type="datetimeFigureOut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10/30/2023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FC37E-6EB4-4ADA-BC86-E7D5F35AD309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8738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CB176-5DDD-4B2D-A76D-6BF86EBC686B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10/30/2023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FC37E-6EB4-4ADA-BC86-E7D5F35AD309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821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CB176-5DDD-4B2D-A76D-6BF86EBC686B}" type="datetimeFigureOut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10/30/2023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FC37E-6EB4-4ADA-BC86-E7D5F35AD309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6882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CB176-5DDD-4B2D-A76D-6BF86EBC686B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10/30/2023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FC37E-6EB4-4ADA-BC86-E7D5F35AD309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057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CB176-5DDD-4B2D-A76D-6BF86EBC686B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10/30/2023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FC37E-6EB4-4ADA-BC86-E7D5F35AD309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434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CB176-5DDD-4B2D-A76D-6BF86EBC686B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10/30/2023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FC37E-6EB4-4ADA-BC86-E7D5F35AD309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461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CB176-5DDD-4B2D-A76D-6BF86EBC686B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10/30/2023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FC37E-6EB4-4ADA-BC86-E7D5F35AD309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254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CB176-5DDD-4B2D-A76D-6BF86EBC686B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10/30/2023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FC37E-6EB4-4ADA-BC86-E7D5F35AD309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932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CB176-5DDD-4B2D-A76D-6BF86EBC686B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10/30/2023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AAFC37E-6EB4-4ADA-BC86-E7D5F35AD309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987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CB176-5DDD-4B2D-A76D-6BF86EBC686B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10/30/2023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FC37E-6EB4-4ADA-BC86-E7D5F35AD309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053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CB176-5DDD-4B2D-A76D-6BF86EBC686B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10/30/2023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FC37E-6EB4-4ADA-BC86-E7D5F35AD309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040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04CB176-5DDD-4B2D-A76D-6BF86EBC686B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10/30/2023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AAFC37E-6EB4-4ADA-BC86-E7D5F35AD309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1093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tx1">
                <a:lumMod val="95000"/>
              </a:schemeClr>
            </a:gs>
            <a:gs pos="100000">
              <a:schemeClr val="bg2">
                <a:lumMod val="40000"/>
                <a:lumOff val="60000"/>
              </a:schemeClr>
            </a:gs>
            <a:gs pos="49000">
              <a:schemeClr val="tx1">
                <a:lumMod val="9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14400" y="152400"/>
            <a:ext cx="78486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71550" indent="-514350" algn="ctr">
              <a:lnSpc>
                <a:spcPct val="115000"/>
              </a:lnSpc>
              <a:buFontTx/>
              <a:buAutoNum type="arabicPeriod"/>
            </a:pPr>
            <a:r>
              <a:rPr lang="en-US" sz="28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KEPATUHAN KEBERSIHAN TANGAN</a:t>
            </a:r>
          </a:p>
          <a:p>
            <a:pPr marL="457200" algn="ctr">
              <a:lnSpc>
                <a:spcPct val="115000"/>
              </a:lnSpc>
            </a:pPr>
            <a:r>
              <a:rPr lang="en-US" sz="28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TAHUN </a:t>
            </a:r>
            <a:r>
              <a:rPr lang="en-US" sz="28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2023</a:t>
            </a:r>
            <a:endParaRPr lang="en-ID" sz="28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457200" algn="ctr">
              <a:lnSpc>
                <a:spcPct val="115000"/>
              </a:lnSpc>
            </a:pPr>
            <a:endParaRPr lang="en-US" sz="2400" b="1" dirty="0">
              <a:solidFill>
                <a:prstClr val="white"/>
              </a:solidFill>
              <a:latin typeface="Arial" pitchFamily="34" charset="0"/>
              <a:ea typeface="Times New Roman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6763"/>
            <a:ext cx="1143000" cy="960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422799402"/>
              </p:ext>
            </p:extLst>
          </p:nvPr>
        </p:nvGraphicFramePr>
        <p:xfrm>
          <a:off x="294290" y="1143000"/>
          <a:ext cx="8468710" cy="5310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29524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tx1">
                <a:lumMod val="95000"/>
              </a:schemeClr>
            </a:gs>
            <a:gs pos="37000">
              <a:schemeClr val="tx1">
                <a:lumMod val="95000"/>
              </a:schemeClr>
            </a:gs>
            <a:gs pos="100000">
              <a:schemeClr val="bg2">
                <a:lumMod val="20000"/>
                <a:lumOff val="8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6763"/>
            <a:ext cx="1066800" cy="949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1066800" y="114197"/>
            <a:ext cx="7239000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  <a:buFontTx/>
              <a:buAutoNum type="arabicPeriod" startAt="2"/>
            </a:pPr>
            <a:r>
              <a:rPr lang="en-US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KEPATUHAN PENGGUNAAN APD</a:t>
            </a:r>
          </a:p>
          <a:p>
            <a:pPr marL="457200" algn="ctr">
              <a:lnSpc>
                <a:spcPct val="115000"/>
              </a:lnSpc>
            </a:pPr>
            <a:r>
              <a:rPr lang="en-US" sz="2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TAHUN </a:t>
            </a:r>
            <a:r>
              <a:rPr lang="en-US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2023</a:t>
            </a:r>
            <a:endParaRPr lang="en-US" sz="2400" dirty="0">
              <a:solidFill>
                <a:prstClr val="black"/>
              </a:solidFill>
              <a:latin typeface="Arial" pitchFamily="34" charset="0"/>
              <a:ea typeface="Times New Roman"/>
              <a:cs typeface="Arial" pitchFamily="34" charset="0"/>
            </a:endParaRP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526377564"/>
              </p:ext>
            </p:extLst>
          </p:nvPr>
        </p:nvGraphicFramePr>
        <p:xfrm>
          <a:off x="141514" y="1426029"/>
          <a:ext cx="8839200" cy="5203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1777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bg1">
                <a:lumMod val="95000"/>
              </a:schemeClr>
            </a:gs>
            <a:gs pos="0">
              <a:schemeClr val="bg1">
                <a:lumMod val="95000"/>
              </a:schemeClr>
            </a:gs>
            <a:gs pos="100000">
              <a:schemeClr val="bg2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155700"/>
            <a:ext cx="7010400" cy="691388"/>
          </a:xfrm>
        </p:spPr>
        <p:txBody>
          <a:bodyPr>
            <a:normAutofit fontScale="90000"/>
          </a:bodyPr>
          <a:lstStyle/>
          <a:p>
            <a:pPr marL="457200" lvl="0" algn="ctr">
              <a:lnSpc>
                <a:spcPct val="115000"/>
              </a:lnSpc>
              <a:spcBef>
                <a:spcPts val="0"/>
              </a:spcBef>
            </a:pPr>
            <a:r>
              <a:rPr lang="en-US" sz="2700" b="1" dirty="0" smtClean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3. KEPATUHAN IDENTIFIKASI PASIEN</a:t>
            </a:r>
            <a:r>
              <a:rPr lang="en-US" sz="27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/>
            </a:r>
            <a:br>
              <a:rPr lang="en-US" sz="27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en-US" sz="2700" b="1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TAHUN 2023</a:t>
            </a:r>
            <a:r>
              <a:rPr lang="en-US" sz="2400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/>
            </a:r>
            <a:br>
              <a:rPr lang="en-US" sz="2400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"/>
            <a:ext cx="990600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0277087"/>
              </p:ext>
            </p:extLst>
          </p:nvPr>
        </p:nvGraphicFramePr>
        <p:xfrm>
          <a:off x="457200" y="1371601"/>
          <a:ext cx="82296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64426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35000">
              <a:schemeClr val="bg1">
                <a:lumMod val="95000"/>
              </a:schemeClr>
            </a:gs>
            <a:gs pos="100000">
              <a:schemeClr val="bg2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510" y="78511"/>
            <a:ext cx="944880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</a:pPr>
            <a:r>
              <a:rPr lang="en-US" sz="20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4. </a:t>
            </a:r>
            <a:r>
              <a:rPr lang="en-US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WAKTU TANGGAP</a:t>
            </a:r>
            <a:r>
              <a:rPr lang="id-ID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OPERASI </a:t>
            </a:r>
            <a:r>
              <a:rPr lang="en-US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SEKSIO SESAREA EMERGENSI </a:t>
            </a:r>
          </a:p>
          <a:p>
            <a:pPr marL="457200" algn="ctr">
              <a:lnSpc>
                <a:spcPct val="115000"/>
              </a:lnSpc>
            </a:pPr>
            <a:r>
              <a:rPr lang="en-US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TAHUN 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2023</a:t>
            </a:r>
            <a:endParaRPr lang="en-US" sz="20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457200" algn="ctr">
              <a:lnSpc>
                <a:spcPct val="115000"/>
              </a:lnSpc>
            </a:pPr>
            <a:endParaRPr lang="en-US" sz="2000" b="1" dirty="0">
              <a:solidFill>
                <a:prstClr val="black"/>
              </a:solidFill>
              <a:latin typeface="Arial" pitchFamily="34" charset="0"/>
              <a:ea typeface="Times New Roman"/>
              <a:cs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6763"/>
            <a:ext cx="762000" cy="778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5095513"/>
              </p:ext>
            </p:extLst>
          </p:nvPr>
        </p:nvGraphicFramePr>
        <p:xfrm>
          <a:off x="152400" y="1143000"/>
          <a:ext cx="87630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5302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35000">
              <a:schemeClr val="bg1">
                <a:lumMod val="95000"/>
              </a:schemeClr>
            </a:gs>
            <a:gs pos="100000">
              <a:schemeClr val="tx2">
                <a:lumMod val="40000"/>
                <a:lumOff val="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46538" y="-127839"/>
            <a:ext cx="8153400" cy="103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5</a:t>
            </a:r>
            <a:r>
              <a:rPr lang="en-US" sz="2800" b="1" dirty="0" smtClean="0">
                <a:solidFill>
                  <a:schemeClr val="tx1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. </a:t>
            </a:r>
            <a:r>
              <a:rPr lang="en-US" sz="2800" b="1" dirty="0">
                <a:solidFill>
                  <a:schemeClr val="tx1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WAKTU TUNGGU RAWAT JALAN </a:t>
            </a:r>
            <a:r>
              <a:rPr lang="en-US" sz="2800" b="1" dirty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/>
            </a:r>
            <a:br>
              <a:rPr lang="en-US" sz="2800" b="1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TAHUN 2023</a:t>
            </a:r>
            <a:endParaRPr lang="en-US" sz="2800" dirty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6763"/>
            <a:ext cx="914400" cy="778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821091786"/>
              </p:ext>
            </p:extLst>
          </p:nvPr>
        </p:nvGraphicFramePr>
        <p:xfrm>
          <a:off x="1" y="685800"/>
          <a:ext cx="8991600" cy="5791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69108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36000">
              <a:schemeClr val="bg1">
                <a:lumMod val="95000"/>
              </a:schemeClr>
            </a:gs>
            <a:gs pos="100000">
              <a:schemeClr val="bg2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62000" y="237708"/>
            <a:ext cx="7543800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</a:pPr>
            <a:r>
              <a:rPr lang="en-US" sz="28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6. PENUNDAAN OPERASI ELEKTIF</a:t>
            </a:r>
          </a:p>
          <a:p>
            <a:pPr marL="457200" algn="ctr">
              <a:lnSpc>
                <a:spcPct val="115000"/>
              </a:lnSpc>
            </a:pPr>
            <a:r>
              <a:rPr lang="en-US" sz="28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TAHUN </a:t>
            </a:r>
            <a:r>
              <a:rPr lang="en-US" sz="28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2023</a:t>
            </a:r>
            <a:endParaRPr lang="en-US" sz="2800" dirty="0">
              <a:solidFill>
                <a:prstClr val="black"/>
              </a:solidFill>
              <a:latin typeface="Arial" pitchFamily="34" charset="0"/>
              <a:ea typeface="Times New Roman"/>
              <a:cs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6763"/>
            <a:ext cx="1066800" cy="960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126920786"/>
              </p:ext>
            </p:extLst>
          </p:nvPr>
        </p:nvGraphicFramePr>
        <p:xfrm>
          <a:off x="304800" y="1219200"/>
          <a:ext cx="86106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6000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36000">
              <a:schemeClr val="bg1">
                <a:lumMod val="95000"/>
              </a:schemeClr>
            </a:gs>
            <a:gs pos="100000">
              <a:schemeClr val="bg2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43000" y="0"/>
            <a:ext cx="7467600" cy="1461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algn="ctr">
              <a:lnSpc>
                <a:spcPct val="115000"/>
              </a:lnSpc>
            </a:pPr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7</a:t>
            </a:r>
            <a:r>
              <a:rPr lang="en-US" sz="2800" b="1" dirty="0" smtClean="0">
                <a:solidFill>
                  <a:schemeClr val="tx1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. </a:t>
            </a:r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KEPATUHAN WAKTU VISITE </a:t>
            </a:r>
            <a:r>
              <a:rPr lang="id-ID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DOKTER</a:t>
            </a:r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TAHUN </a:t>
            </a:r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2023</a:t>
            </a:r>
            <a:r>
              <a:rPr lang="en-ID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ID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en-US" sz="2400" dirty="0">
              <a:latin typeface="Agency FB" pitchFamily="34" charset="0"/>
              <a:ea typeface="Times New Roman"/>
              <a:cs typeface="Times New Roman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6763"/>
            <a:ext cx="990600" cy="960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732367046"/>
              </p:ext>
            </p:extLst>
          </p:nvPr>
        </p:nvGraphicFramePr>
        <p:xfrm>
          <a:off x="152400" y="885720"/>
          <a:ext cx="8954814" cy="5667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6491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36000">
              <a:schemeClr val="bg1">
                <a:lumMod val="95000"/>
              </a:schemeClr>
            </a:gs>
            <a:gs pos="100000">
              <a:schemeClr val="bg2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14400" y="10114"/>
            <a:ext cx="8077200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lnSpc>
                <a:spcPct val="115000"/>
              </a:lnSpc>
            </a:pPr>
            <a:r>
              <a:rPr lang="en-US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8. </a:t>
            </a:r>
            <a:r>
              <a:rPr lang="en-US" sz="2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PELAPORAN HASIL KRITIS LABORATORIUM</a:t>
            </a:r>
          </a:p>
          <a:p>
            <a:pPr marL="457200" algn="ctr">
              <a:lnSpc>
                <a:spcPct val="115000"/>
              </a:lnSpc>
            </a:pPr>
            <a:r>
              <a:rPr lang="en-US" sz="2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TAHUN </a:t>
            </a:r>
            <a:r>
              <a:rPr lang="en-US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2023</a:t>
            </a:r>
            <a:endParaRPr lang="en-US" sz="24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457200" algn="ctr">
              <a:lnSpc>
                <a:spcPct val="115000"/>
              </a:lnSpc>
            </a:pPr>
            <a:endParaRPr lang="en-US" sz="2400" dirty="0">
              <a:solidFill>
                <a:prstClr val="black"/>
              </a:solidFill>
              <a:latin typeface="Agency FB" pitchFamily="34" charset="0"/>
              <a:ea typeface="Times New Roman"/>
              <a:cs typeface="Times New Roman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6763"/>
            <a:ext cx="990600" cy="1112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084254063"/>
              </p:ext>
            </p:extLst>
          </p:nvPr>
        </p:nvGraphicFramePr>
        <p:xfrm>
          <a:off x="304801" y="1066800"/>
          <a:ext cx="8534400" cy="5410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5426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35000">
              <a:schemeClr val="bg1">
                <a:lumMod val="95000"/>
              </a:schemeClr>
            </a:gs>
            <a:gs pos="100000">
              <a:schemeClr val="bg2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224000"/>
            <a:ext cx="8229600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9. KEPATUHAN PENGGUNAAN  FORMULARIUM </a:t>
            </a:r>
            <a:r>
              <a:rPr lang="en-US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NASIONAL</a:t>
            </a:r>
            <a:br>
              <a:rPr lang="en-US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TAHUN 2023</a:t>
            </a:r>
            <a:endParaRPr lang="en-US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6763"/>
            <a:ext cx="990600" cy="960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4212766447"/>
              </p:ext>
            </p:extLst>
          </p:nvPr>
        </p:nvGraphicFramePr>
        <p:xfrm>
          <a:off x="152400" y="885720"/>
          <a:ext cx="8610599" cy="5591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3187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36000">
              <a:schemeClr val="bg1">
                <a:lumMod val="95000"/>
              </a:schemeClr>
            </a:gs>
            <a:gs pos="100000">
              <a:schemeClr val="bg2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14400" y="265408"/>
            <a:ext cx="7543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10.KEPATUHAN TERHADAP </a:t>
            </a:r>
            <a:r>
              <a:rPr lang="id-ID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ALUR KLINIS </a:t>
            </a:r>
            <a:endParaRPr lang="en-US" sz="20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id-ID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0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CLINICAL PATHWAY</a:t>
            </a:r>
            <a:r>
              <a:rPr lang="id-ID" sz="20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2000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TAHUN 2022</a:t>
            </a:r>
            <a:endParaRPr lang="en-US" sz="2000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6763"/>
            <a:ext cx="1066800" cy="103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4072194810"/>
              </p:ext>
            </p:extLst>
          </p:nvPr>
        </p:nvGraphicFramePr>
        <p:xfrm>
          <a:off x="152400" y="1219516"/>
          <a:ext cx="8534400" cy="5333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8504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36000">
              <a:schemeClr val="bg1">
                <a:lumMod val="95000"/>
              </a:schemeClr>
            </a:gs>
            <a:gs pos="100000">
              <a:schemeClr val="bg2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" y="152400"/>
            <a:ext cx="8458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prstClr val="black"/>
                </a:solidFill>
                <a:latin typeface="Arial" pitchFamily="34" charset="0"/>
                <a:ea typeface="BatangChe" pitchFamily="49" charset="-127"/>
                <a:cs typeface="Arial" pitchFamily="34" charset="0"/>
              </a:rPr>
              <a:t>11. KEPATUHAN UPAYA PENCEGAHAN RISIKO PASIEN JATUH </a:t>
            </a:r>
            <a:r>
              <a:rPr lang="en-US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TAHUN 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2023</a:t>
            </a:r>
            <a:endParaRPr lang="en-US" sz="2000" b="1" dirty="0">
              <a:solidFill>
                <a:prstClr val="black"/>
              </a:solidFill>
              <a:latin typeface="Arial" pitchFamily="34" charset="0"/>
              <a:ea typeface="BatangChe" pitchFamily="49" charset="-127"/>
              <a:cs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6763"/>
            <a:ext cx="762000" cy="960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4065384661"/>
              </p:ext>
            </p:extLst>
          </p:nvPr>
        </p:nvGraphicFramePr>
        <p:xfrm>
          <a:off x="620110" y="1111762"/>
          <a:ext cx="8371490" cy="5441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4723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36000">
              <a:schemeClr val="bg1">
                <a:lumMod val="95000"/>
              </a:schemeClr>
            </a:gs>
            <a:gs pos="100000">
              <a:schemeClr val="bg2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20044" y="228600"/>
            <a:ext cx="7543800" cy="1295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</a:pPr>
            <a:r>
              <a:rPr lang="en-US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12. </a:t>
            </a:r>
            <a:r>
              <a:rPr lang="en-US" sz="2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KECEPATAN WAKTU TANGGAP KOMPLAIN</a:t>
            </a:r>
          </a:p>
          <a:p>
            <a:pPr marL="457200" algn="ctr">
              <a:lnSpc>
                <a:spcPct val="115000"/>
              </a:lnSpc>
            </a:pPr>
            <a:r>
              <a:rPr lang="en-US" sz="2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TAHUN </a:t>
            </a:r>
            <a:r>
              <a:rPr lang="en-US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2023</a:t>
            </a:r>
            <a:endParaRPr lang="en-US" sz="24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457200" algn="ctr">
              <a:lnSpc>
                <a:spcPct val="115000"/>
              </a:lnSpc>
            </a:pPr>
            <a:endParaRPr lang="en-US" sz="2000" b="1" dirty="0">
              <a:solidFill>
                <a:prstClr val="black"/>
              </a:solidFill>
              <a:latin typeface="Agency FB" pitchFamily="34" charset="0"/>
              <a:ea typeface="Times New Roman"/>
              <a:cs typeface="Times New Roman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6763"/>
            <a:ext cx="990600" cy="88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21663585"/>
              </p:ext>
            </p:extLst>
          </p:nvPr>
        </p:nvGraphicFramePr>
        <p:xfrm>
          <a:off x="152400" y="1143000"/>
          <a:ext cx="86868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0000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tx1">
                <a:lumMod val="95000"/>
              </a:schemeClr>
            </a:gs>
            <a:gs pos="32000">
              <a:schemeClr val="tx1">
                <a:lumMod val="95000"/>
              </a:schemeClr>
            </a:gs>
            <a:gs pos="100000">
              <a:schemeClr val="bg2">
                <a:lumMod val="40000"/>
                <a:lumOff val="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47800" y="152400"/>
            <a:ext cx="6705600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</a:pPr>
            <a:r>
              <a:rPr lang="en-US" sz="2400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</a:rPr>
              <a:t>13. KEPUASAN PASIEN</a:t>
            </a:r>
          </a:p>
          <a:p>
            <a:pPr marL="457200" algn="ctr">
              <a:lnSpc>
                <a:spcPct val="115000"/>
              </a:lnSpc>
            </a:pPr>
            <a:r>
              <a:rPr lang="en-US" sz="2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TAHUN </a:t>
            </a:r>
            <a:r>
              <a:rPr lang="en-US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2023</a:t>
            </a:r>
            <a:endParaRPr lang="en-US" sz="2400" dirty="0">
              <a:solidFill>
                <a:prstClr val="black"/>
              </a:solidFill>
              <a:latin typeface="Arial" pitchFamily="34" charset="0"/>
              <a:ea typeface="Times New Roman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990600" cy="789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209114115"/>
              </p:ext>
            </p:extLst>
          </p:nvPr>
        </p:nvGraphicFramePr>
        <p:xfrm>
          <a:off x="317938" y="1058033"/>
          <a:ext cx="8610600" cy="56475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360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96</Words>
  <Application>Microsoft Office PowerPoint</Application>
  <PresentationFormat>On-screen Show (4:3)</PresentationFormat>
  <Paragraphs>25</Paragraphs>
  <Slides>13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Flow</vt:lpstr>
      <vt:lpstr>PowerPoint Presentation</vt:lpstr>
      <vt:lpstr>PowerPoint Presentation</vt:lpstr>
      <vt:lpstr>3. KEPATUHAN IDENTIFIKASI PASIEN TAHUN 2023 </vt:lpstr>
      <vt:lpstr>PowerPoint Presentation</vt:lpstr>
      <vt:lpstr>5. WAKTU TUNGGU RAWAT JALAN   TAHUN 2023</vt:lpstr>
      <vt:lpstr>PowerPoint Presentation</vt:lpstr>
      <vt:lpstr>7. KEPATUHAN WAKTU VISITE DOKTER  TAHUN 2023 </vt:lpstr>
      <vt:lpstr>PowerPoint Presentation</vt:lpstr>
      <vt:lpstr>9. KEPATUHAN PENGGUNAAN  FORMULARIUM  NASIONAL  TAHUN 2023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29</cp:revision>
  <dcterms:created xsi:type="dcterms:W3CDTF">2023-10-26T03:52:55Z</dcterms:created>
  <dcterms:modified xsi:type="dcterms:W3CDTF">2023-10-30T05:09:15Z</dcterms:modified>
</cp:coreProperties>
</file>